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5143500" type="screen16x9"/>
  <p:notesSz cx="5143500" cy="9144000"/>
  <p:embeddedFontLst>
    <p:embeddedFont>
      <p:font typeface="Inter" panose="02000503000000020004" pitchFamily="2" charset="0"/>
      <p:regular r:id="rId1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45" d="100"/>
          <a:sy n="145" d="100"/>
        </p:scale>
        <p:origin x="176" y="5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4590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6F4F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svg"/><Relationship Id="rId5" Type="http://schemas.openxmlformats.org/officeDocument/2006/relationships/image" Target="../media/image7.svg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25119" y="574625"/>
            <a:ext cx="4001319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Detariz</a:t>
            </a:r>
            <a:endParaRPr lang="en-US" sz="2750" dirty="0"/>
          </a:p>
        </p:txBody>
      </p:sp>
      <p:sp>
        <p:nvSpPr>
          <p:cNvPr id="4" name="Text 1"/>
          <p:cNvSpPr/>
          <p:nvPr/>
        </p:nvSpPr>
        <p:spPr>
          <a:xfrm>
            <a:off x="3925119" y="1230213"/>
            <a:ext cx="4722763" cy="24455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8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Applied AI &amp; Data Science for Complex Business Workflows</a:t>
            </a:r>
            <a:endParaRPr lang="en-US" sz="3850" dirty="0"/>
          </a:p>
        </p:txBody>
      </p:sp>
      <p:sp>
        <p:nvSpPr>
          <p:cNvPr id="5" name="Text 2"/>
          <p:cNvSpPr/>
          <p:nvPr/>
        </p:nvSpPr>
        <p:spPr>
          <a:xfrm>
            <a:off x="3925119" y="3888358"/>
            <a:ext cx="4722763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We help mid-size and enterprise organizations move AI from pilot to production — turning messy data and fragmented workflows into measurable business outcomes.</a:t>
            </a:r>
            <a:endParaRPr lang="en-US" sz="11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835D6E-5E54-9A15-02B1-5AFE8132E9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1623" y="4518695"/>
            <a:ext cx="1156677" cy="63091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855393" y="340519"/>
            <a:ext cx="4862215" cy="76140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3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The Problem: AI Stuck Before Production</a:t>
            </a:r>
            <a:endParaRPr lang="en-US" sz="2350" dirty="0"/>
          </a:p>
        </p:txBody>
      </p:sp>
      <p:sp>
        <p:nvSpPr>
          <p:cNvPr id="4" name="Text 1"/>
          <p:cNvSpPr/>
          <p:nvPr/>
        </p:nvSpPr>
        <p:spPr>
          <a:xfrm>
            <a:off x="3855393" y="1258937"/>
            <a:ext cx="4862215" cy="36239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4000"/>
              </a:lnSpc>
              <a:buNone/>
            </a:pPr>
            <a:r>
              <a:rPr lang="en-US" sz="9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Most organizations have the data, the ambition, and the tools. What's missing is the bridge between AI experiments and real-world impact.</a:t>
            </a:r>
            <a:endParaRPr lang="en-US" sz="950" dirty="0"/>
          </a:p>
        </p:txBody>
      </p:sp>
      <p:sp>
        <p:nvSpPr>
          <p:cNvPr id="5" name="Shape 2"/>
          <p:cNvSpPr/>
          <p:nvPr/>
        </p:nvSpPr>
        <p:spPr>
          <a:xfrm>
            <a:off x="3855393" y="1739057"/>
            <a:ext cx="4862215" cy="687512"/>
          </a:xfrm>
          <a:prstGeom prst="roundRect">
            <a:avLst>
              <a:gd name="adj" fmla="val 7443"/>
            </a:avLst>
          </a:prstGeom>
          <a:solidFill>
            <a:srgbClr val="DADBF1"/>
          </a:solidFill>
          <a:ln w="4763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3981971" y="1865635"/>
            <a:ext cx="1980084" cy="1903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Messy Data</a:t>
            </a:r>
            <a:endParaRPr lang="en-US" sz="1150" dirty="0"/>
          </a:p>
        </p:txBody>
      </p:sp>
      <p:sp>
        <p:nvSpPr>
          <p:cNvPr id="7" name="Text 4"/>
          <p:cNvSpPr/>
          <p:nvPr/>
        </p:nvSpPr>
        <p:spPr>
          <a:xfrm>
            <a:off x="3981971" y="2118792"/>
            <a:ext cx="5066258" cy="1811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4000"/>
              </a:lnSpc>
              <a:buNone/>
            </a:pPr>
            <a:r>
              <a:rPr lang="en-US" sz="9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Siloed, inconsistent, and unstructured data that resists analysis</a:t>
            </a:r>
            <a:endParaRPr lang="en-US" sz="950" dirty="0"/>
          </a:p>
        </p:txBody>
      </p:sp>
      <p:sp>
        <p:nvSpPr>
          <p:cNvPr id="8" name="Shape 5"/>
          <p:cNvSpPr/>
          <p:nvPr/>
        </p:nvSpPr>
        <p:spPr>
          <a:xfrm>
            <a:off x="3855393" y="2531194"/>
            <a:ext cx="4862215" cy="687512"/>
          </a:xfrm>
          <a:prstGeom prst="roundRect">
            <a:avLst>
              <a:gd name="adj" fmla="val 7443"/>
            </a:avLst>
          </a:prstGeom>
          <a:solidFill>
            <a:srgbClr val="DADBF1"/>
          </a:solidFill>
          <a:ln w="4763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6"/>
          <p:cNvSpPr/>
          <p:nvPr/>
        </p:nvSpPr>
        <p:spPr>
          <a:xfrm>
            <a:off x="3981971" y="2657773"/>
            <a:ext cx="1980084" cy="1903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Document Chaos</a:t>
            </a:r>
            <a:endParaRPr lang="en-US" sz="1150" dirty="0"/>
          </a:p>
        </p:txBody>
      </p:sp>
      <p:sp>
        <p:nvSpPr>
          <p:cNvPr id="10" name="Text 7"/>
          <p:cNvSpPr/>
          <p:nvPr/>
        </p:nvSpPr>
        <p:spPr>
          <a:xfrm>
            <a:off x="3981971" y="2910929"/>
            <a:ext cx="5066258" cy="1811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4000"/>
              </a:lnSpc>
              <a:buNone/>
            </a:pPr>
            <a:r>
              <a:rPr lang="en-US" sz="9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Critical insights buried in reports, PDFs, and unstructured files</a:t>
            </a:r>
            <a:endParaRPr lang="en-US" sz="950" dirty="0"/>
          </a:p>
        </p:txBody>
      </p:sp>
      <p:sp>
        <p:nvSpPr>
          <p:cNvPr id="11" name="Shape 8"/>
          <p:cNvSpPr/>
          <p:nvPr/>
        </p:nvSpPr>
        <p:spPr>
          <a:xfrm>
            <a:off x="3855393" y="3323332"/>
            <a:ext cx="4862215" cy="687512"/>
          </a:xfrm>
          <a:prstGeom prst="roundRect">
            <a:avLst>
              <a:gd name="adj" fmla="val 7443"/>
            </a:avLst>
          </a:prstGeom>
          <a:solidFill>
            <a:srgbClr val="DADBF1"/>
          </a:solidFill>
          <a:ln w="4763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9"/>
          <p:cNvSpPr/>
          <p:nvPr/>
        </p:nvSpPr>
        <p:spPr>
          <a:xfrm>
            <a:off x="3981971" y="3449910"/>
            <a:ext cx="1980084" cy="1903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Broken Workflows</a:t>
            </a:r>
            <a:endParaRPr lang="en-US" sz="1150" dirty="0"/>
          </a:p>
        </p:txBody>
      </p:sp>
      <p:sp>
        <p:nvSpPr>
          <p:cNvPr id="13" name="Text 10"/>
          <p:cNvSpPr/>
          <p:nvPr/>
        </p:nvSpPr>
        <p:spPr>
          <a:xfrm>
            <a:off x="3981971" y="3711859"/>
            <a:ext cx="5066258" cy="1811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4000"/>
              </a:lnSpc>
              <a:buNone/>
            </a:pPr>
            <a:r>
              <a:rPr lang="en-US" sz="9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Manual processes that slow decisions and create operational drag</a:t>
            </a:r>
            <a:endParaRPr lang="en-US" sz="950" dirty="0"/>
          </a:p>
        </p:txBody>
      </p:sp>
      <p:sp>
        <p:nvSpPr>
          <p:cNvPr id="14" name="Shape 11"/>
          <p:cNvSpPr/>
          <p:nvPr/>
        </p:nvSpPr>
        <p:spPr>
          <a:xfrm>
            <a:off x="3855393" y="4115470"/>
            <a:ext cx="4862215" cy="687512"/>
          </a:xfrm>
          <a:prstGeom prst="roundRect">
            <a:avLst>
              <a:gd name="adj" fmla="val 7443"/>
            </a:avLst>
          </a:prstGeom>
          <a:solidFill>
            <a:srgbClr val="DADBF1"/>
          </a:solidFill>
          <a:ln w="4763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12"/>
          <p:cNvSpPr/>
          <p:nvPr/>
        </p:nvSpPr>
        <p:spPr>
          <a:xfrm>
            <a:off x="3981971" y="4242048"/>
            <a:ext cx="1980084" cy="1903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Stalled Pilots</a:t>
            </a:r>
            <a:endParaRPr lang="en-US" sz="1150" dirty="0"/>
          </a:p>
        </p:txBody>
      </p:sp>
      <p:sp>
        <p:nvSpPr>
          <p:cNvPr id="16" name="Text 13"/>
          <p:cNvSpPr/>
          <p:nvPr/>
        </p:nvSpPr>
        <p:spPr>
          <a:xfrm>
            <a:off x="3981971" y="4495205"/>
            <a:ext cx="5066258" cy="1811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4000"/>
              </a:lnSpc>
              <a:buNone/>
            </a:pPr>
            <a:r>
              <a:rPr lang="en-US" sz="9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AI projects that never make it past the proof-of-concept stage</a:t>
            </a:r>
            <a:endParaRPr lang="en-US" sz="95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3B97A0F-62C9-AEE8-8EEC-CDAA70020E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1623" y="4518695"/>
            <a:ext cx="1156677" cy="63091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88379" y="477217"/>
            <a:ext cx="3945954" cy="4360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What We Do</a:t>
            </a:r>
            <a:endParaRPr lang="en-US" sz="2700" dirty="0"/>
          </a:p>
        </p:txBody>
      </p:sp>
      <p:sp>
        <p:nvSpPr>
          <p:cNvPr id="3" name="Text 1"/>
          <p:cNvSpPr/>
          <p:nvPr/>
        </p:nvSpPr>
        <p:spPr>
          <a:xfrm>
            <a:off x="488379" y="1188021"/>
            <a:ext cx="8624441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2000"/>
              </a:lnSpc>
              <a:buNone/>
            </a:pPr>
            <a:r>
              <a:rPr lang="en-US" sz="10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Five core capabilities designed to take your AI and data initiatives from strategy through production.</a:t>
            </a:r>
            <a:endParaRPr lang="en-US" sz="10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8379" y="1563960"/>
            <a:ext cx="279053" cy="279053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488379" y="2014686"/>
            <a:ext cx="2201540" cy="218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AI &amp; Data Strategy</a:t>
            </a:r>
            <a:endParaRPr lang="en-US" sz="1350" dirty="0"/>
          </a:p>
        </p:txBody>
      </p:sp>
      <p:sp>
        <p:nvSpPr>
          <p:cNvPr id="6" name="Text 3"/>
          <p:cNvSpPr/>
          <p:nvPr/>
        </p:nvSpPr>
        <p:spPr>
          <a:xfrm>
            <a:off x="488379" y="2315096"/>
            <a:ext cx="2607915" cy="4429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2000"/>
              </a:lnSpc>
              <a:buNone/>
            </a:pPr>
            <a:r>
              <a:rPr lang="en-US" sz="10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Align AI investments with business objectives and build a clear roadmap</a:t>
            </a:r>
            <a:endParaRPr lang="en-US" sz="10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67968" y="1563960"/>
            <a:ext cx="279053" cy="27905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3267968" y="2014686"/>
            <a:ext cx="2201540" cy="218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Data Science &amp; ML</a:t>
            </a:r>
            <a:endParaRPr lang="en-US" sz="1350" dirty="0"/>
          </a:p>
        </p:txBody>
      </p:sp>
      <p:sp>
        <p:nvSpPr>
          <p:cNvPr id="9" name="Text 5"/>
          <p:cNvSpPr/>
          <p:nvPr/>
        </p:nvSpPr>
        <p:spPr>
          <a:xfrm>
            <a:off x="3267968" y="2315096"/>
            <a:ext cx="2607990" cy="4429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2000"/>
              </a:lnSpc>
              <a:buNone/>
            </a:pPr>
            <a:r>
              <a:rPr lang="en-US" sz="10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Custom models that predict outcomes, detect patterns, and drive decisions</a:t>
            </a:r>
            <a:endParaRPr lang="en-US" sz="10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47631" y="1563960"/>
            <a:ext cx="279053" cy="279053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6047631" y="2014686"/>
            <a:ext cx="2607915" cy="43606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GenAI &amp; Document Intelligence</a:t>
            </a:r>
            <a:endParaRPr lang="en-US" sz="1350" dirty="0"/>
          </a:p>
        </p:txBody>
      </p:sp>
      <p:sp>
        <p:nvSpPr>
          <p:cNvPr id="12" name="Text 7"/>
          <p:cNvSpPr/>
          <p:nvPr/>
        </p:nvSpPr>
        <p:spPr>
          <a:xfrm>
            <a:off x="6047631" y="2533129"/>
            <a:ext cx="2607915" cy="4429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2000"/>
              </a:lnSpc>
              <a:buNone/>
            </a:pPr>
            <a:r>
              <a:rPr lang="en-US" sz="10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Extract, summarize, and act on insights trapped in unstructured content</a:t>
            </a:r>
            <a:endParaRPr lang="en-US" sz="105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8379" y="3250778"/>
            <a:ext cx="279053" cy="279053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488379" y="3701504"/>
            <a:ext cx="2925440" cy="218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Data Engineering &amp; Analytics</a:t>
            </a:r>
            <a:endParaRPr lang="en-US" sz="1350" dirty="0"/>
          </a:p>
        </p:txBody>
      </p:sp>
      <p:sp>
        <p:nvSpPr>
          <p:cNvPr id="15" name="Text 9"/>
          <p:cNvSpPr/>
          <p:nvPr/>
        </p:nvSpPr>
        <p:spPr>
          <a:xfrm>
            <a:off x="488379" y="4001914"/>
            <a:ext cx="2607915" cy="4429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2000"/>
              </a:lnSpc>
              <a:buNone/>
            </a:pPr>
            <a:r>
              <a:rPr lang="en-US" sz="10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Build reliable data infrastructure that powers real-time analytics</a:t>
            </a:r>
            <a:endParaRPr lang="en-US" sz="1050" dirty="0"/>
          </a:p>
        </p:txBody>
      </p:sp>
      <p:pic>
        <p:nvPicPr>
          <p:cNvPr id="16" name="Image 4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67968" y="3250778"/>
            <a:ext cx="279053" cy="279053"/>
          </a:xfrm>
          <a:prstGeom prst="rect">
            <a:avLst/>
          </a:prstGeom>
        </p:spPr>
      </p:pic>
      <p:sp>
        <p:nvSpPr>
          <p:cNvPr id="17" name="Text 10"/>
          <p:cNvSpPr/>
          <p:nvPr/>
        </p:nvSpPr>
        <p:spPr>
          <a:xfrm>
            <a:off x="3267968" y="3701504"/>
            <a:ext cx="2848496" cy="218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AI Production &amp; Governance</a:t>
            </a:r>
            <a:endParaRPr lang="en-US" sz="1350" dirty="0"/>
          </a:p>
        </p:txBody>
      </p:sp>
      <p:sp>
        <p:nvSpPr>
          <p:cNvPr id="18" name="Text 11"/>
          <p:cNvSpPr/>
          <p:nvPr/>
        </p:nvSpPr>
        <p:spPr>
          <a:xfrm>
            <a:off x="3267968" y="4001914"/>
            <a:ext cx="2607990" cy="66436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2000"/>
              </a:lnSpc>
              <a:buNone/>
            </a:pPr>
            <a:r>
              <a:rPr lang="en-US" sz="10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Deploy, monitor, and govern AI systems with confidence and compliance</a:t>
            </a:r>
            <a:endParaRPr lang="en-US" sz="105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A8E9C3A-46D8-5D65-612B-F63500E76C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81623" y="4518695"/>
            <a:ext cx="1156677" cy="63091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56605" y="306065"/>
            <a:ext cx="3004542" cy="3183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The D2P Framework</a:t>
            </a:r>
            <a:endParaRPr lang="en-US" sz="2000" dirty="0"/>
          </a:p>
        </p:txBody>
      </p:sp>
      <p:sp>
        <p:nvSpPr>
          <p:cNvPr id="3" name="Shape 1"/>
          <p:cNvSpPr/>
          <p:nvPr/>
        </p:nvSpPr>
        <p:spPr>
          <a:xfrm>
            <a:off x="1056605" y="770855"/>
            <a:ext cx="1206178" cy="173013"/>
          </a:xfrm>
          <a:prstGeom prst="roundRect">
            <a:avLst>
              <a:gd name="adj" fmla="val 19789"/>
            </a:avLst>
          </a:prstGeom>
          <a:solidFill>
            <a:srgbClr val="DADBF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1117699" y="801365"/>
            <a:ext cx="1541190" cy="1119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OUR CORE METHODOLOGY</a:t>
            </a:r>
            <a:endParaRPr lang="en-US" sz="600" dirty="0"/>
          </a:p>
        </p:txBody>
      </p:sp>
      <p:sp>
        <p:nvSpPr>
          <p:cNvPr id="5" name="Text 3"/>
          <p:cNvSpPr/>
          <p:nvPr/>
        </p:nvSpPr>
        <p:spPr>
          <a:xfrm>
            <a:off x="1056605" y="1026244"/>
            <a:ext cx="7030715" cy="28009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8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Every engagement follows a proven three-stage path — from raw data, to intelligent decisions, to production-grade systems. D2P eliminates the gap between AI potential and AI results.</a:t>
            </a:r>
            <a:endParaRPr lang="en-US" sz="8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605" y="1388715"/>
            <a:ext cx="7030715" cy="3086249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2020715" y="3630151"/>
            <a:ext cx="1461001" cy="1904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1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Data</a:t>
            </a:r>
            <a:endParaRPr lang="en-US" sz="1150" dirty="0"/>
          </a:p>
        </p:txBody>
      </p:sp>
      <p:sp>
        <p:nvSpPr>
          <p:cNvPr id="8" name="Text 5"/>
          <p:cNvSpPr/>
          <p:nvPr/>
        </p:nvSpPr>
        <p:spPr>
          <a:xfrm>
            <a:off x="2249315" y="3874769"/>
            <a:ext cx="1232401" cy="26175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9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Collect, clean, and structure raw data</a:t>
            </a:r>
            <a:endParaRPr lang="en-US" sz="950" dirty="0"/>
          </a:p>
        </p:txBody>
      </p:sp>
      <p:sp>
        <p:nvSpPr>
          <p:cNvPr id="9" name="Text 6"/>
          <p:cNvSpPr/>
          <p:nvPr/>
        </p:nvSpPr>
        <p:spPr>
          <a:xfrm>
            <a:off x="5480917" y="3582751"/>
            <a:ext cx="1461001" cy="1904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1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Production</a:t>
            </a:r>
            <a:endParaRPr lang="en-US" sz="1150" dirty="0"/>
          </a:p>
        </p:txBody>
      </p:sp>
      <p:sp>
        <p:nvSpPr>
          <p:cNvPr id="10" name="Text 7"/>
          <p:cNvSpPr/>
          <p:nvPr/>
        </p:nvSpPr>
        <p:spPr>
          <a:xfrm>
            <a:off x="5709517" y="3827369"/>
            <a:ext cx="1232401" cy="26175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9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Deploy, govern, and scale AI systems</a:t>
            </a:r>
            <a:endParaRPr lang="en-US" sz="950" dirty="0"/>
          </a:p>
        </p:txBody>
      </p:sp>
      <p:sp>
        <p:nvSpPr>
          <p:cNvPr id="11" name="Text 8"/>
          <p:cNvSpPr/>
          <p:nvPr/>
        </p:nvSpPr>
        <p:spPr>
          <a:xfrm>
            <a:off x="3760973" y="1712354"/>
            <a:ext cx="1461001" cy="1904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1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Decisions</a:t>
            </a:r>
            <a:endParaRPr lang="en-US" sz="1150" dirty="0"/>
          </a:p>
        </p:txBody>
      </p:sp>
      <p:sp>
        <p:nvSpPr>
          <p:cNvPr id="12" name="Text 9"/>
          <p:cNvSpPr/>
          <p:nvPr/>
        </p:nvSpPr>
        <p:spPr>
          <a:xfrm>
            <a:off x="3989573" y="1956973"/>
            <a:ext cx="1232401" cy="39263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9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Apply AI/ML/GenAI for actionable insights</a:t>
            </a:r>
            <a:endParaRPr lang="en-US" sz="950" dirty="0"/>
          </a:p>
        </p:txBody>
      </p:sp>
      <p:sp>
        <p:nvSpPr>
          <p:cNvPr id="13" name="Text 10"/>
          <p:cNvSpPr/>
          <p:nvPr/>
        </p:nvSpPr>
        <p:spPr>
          <a:xfrm>
            <a:off x="1056605" y="4557340"/>
            <a:ext cx="7030715" cy="28009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8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D2P Framework ensures no project stalls at the proof-of-concept stage. Each phase builds on the last, creating a repeatable path from data to deployed intelligence.</a:t>
            </a:r>
            <a:endParaRPr lang="en-US" sz="8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E18B215-33B0-EAD9-B880-38A28A5C88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1623" y="4518695"/>
            <a:ext cx="1156677" cy="63091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72901" y="396850"/>
            <a:ext cx="3835226" cy="4223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6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Example Use Cases</a:t>
            </a:r>
            <a:endParaRPr lang="en-US" sz="2650" dirty="0"/>
          </a:p>
        </p:txBody>
      </p:sp>
      <p:sp>
        <p:nvSpPr>
          <p:cNvPr id="3" name="Text 1"/>
          <p:cNvSpPr/>
          <p:nvPr/>
        </p:nvSpPr>
        <p:spPr>
          <a:xfrm>
            <a:off x="472901" y="1076697"/>
            <a:ext cx="8655397" cy="211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10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Across industries and functions, Detariz delivers AI systems that drive real operational value.</a:t>
            </a:r>
            <a:endParaRPr lang="en-US" sz="1050" dirty="0"/>
          </a:p>
        </p:txBody>
      </p:sp>
      <p:sp>
        <p:nvSpPr>
          <p:cNvPr id="4" name="Shape 2"/>
          <p:cNvSpPr/>
          <p:nvPr/>
        </p:nvSpPr>
        <p:spPr>
          <a:xfrm>
            <a:off x="472901" y="1432694"/>
            <a:ext cx="4034730" cy="1018803"/>
          </a:xfrm>
          <a:prstGeom prst="roundRect">
            <a:avLst>
              <a:gd name="adj" fmla="val 5570"/>
            </a:avLst>
          </a:prstGeom>
          <a:solidFill>
            <a:srgbClr val="FFFFFF"/>
          </a:solidFill>
          <a:ln w="1905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627013" y="1586805"/>
            <a:ext cx="2270894" cy="211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Reporting Intelligence</a:t>
            </a:r>
            <a:endParaRPr lang="en-US" sz="1300" dirty="0"/>
          </a:p>
        </p:txBody>
      </p:sp>
      <p:sp>
        <p:nvSpPr>
          <p:cNvPr id="6" name="Text 4"/>
          <p:cNvSpPr/>
          <p:nvPr/>
        </p:nvSpPr>
        <p:spPr>
          <a:xfrm>
            <a:off x="627013" y="1875160"/>
            <a:ext cx="3726507" cy="4222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10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Automate report generation and surface anomalies before they become problems</a:t>
            </a:r>
            <a:endParaRPr lang="en-US" sz="1050" dirty="0"/>
          </a:p>
        </p:txBody>
      </p:sp>
      <p:sp>
        <p:nvSpPr>
          <p:cNvPr id="7" name="Shape 5"/>
          <p:cNvSpPr/>
          <p:nvPr/>
        </p:nvSpPr>
        <p:spPr>
          <a:xfrm>
            <a:off x="4636368" y="1432694"/>
            <a:ext cx="4034730" cy="1018803"/>
          </a:xfrm>
          <a:prstGeom prst="roundRect">
            <a:avLst>
              <a:gd name="adj" fmla="val 5570"/>
            </a:avLst>
          </a:prstGeom>
          <a:solidFill>
            <a:srgbClr val="FFFFFF"/>
          </a:solidFill>
          <a:ln w="1905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6"/>
          <p:cNvSpPr/>
          <p:nvPr/>
        </p:nvSpPr>
        <p:spPr>
          <a:xfrm>
            <a:off x="4790480" y="1586805"/>
            <a:ext cx="2311673" cy="211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Document Intelligence</a:t>
            </a:r>
            <a:endParaRPr lang="en-US" sz="1300" dirty="0"/>
          </a:p>
        </p:txBody>
      </p:sp>
      <p:sp>
        <p:nvSpPr>
          <p:cNvPr id="9" name="Text 7"/>
          <p:cNvSpPr/>
          <p:nvPr/>
        </p:nvSpPr>
        <p:spPr>
          <a:xfrm>
            <a:off x="4790480" y="1875160"/>
            <a:ext cx="3726507" cy="4222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10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Parse contracts, invoices, and reports to extract key data at scale</a:t>
            </a:r>
            <a:endParaRPr lang="en-US" sz="1050" dirty="0"/>
          </a:p>
        </p:txBody>
      </p:sp>
      <p:sp>
        <p:nvSpPr>
          <p:cNvPr id="10" name="Shape 8"/>
          <p:cNvSpPr/>
          <p:nvPr/>
        </p:nvSpPr>
        <p:spPr>
          <a:xfrm>
            <a:off x="472901" y="2580233"/>
            <a:ext cx="4034730" cy="1018803"/>
          </a:xfrm>
          <a:prstGeom prst="roundRect">
            <a:avLst>
              <a:gd name="adj" fmla="val 5570"/>
            </a:avLst>
          </a:prstGeom>
          <a:solidFill>
            <a:srgbClr val="FFFFFF"/>
          </a:solidFill>
          <a:ln w="1905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9"/>
          <p:cNvSpPr/>
          <p:nvPr/>
        </p:nvSpPr>
        <p:spPr>
          <a:xfrm>
            <a:off x="627013" y="2734345"/>
            <a:ext cx="2292623" cy="211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Predictive Intelligence</a:t>
            </a:r>
            <a:endParaRPr lang="en-US" sz="1300" dirty="0"/>
          </a:p>
        </p:txBody>
      </p:sp>
      <p:sp>
        <p:nvSpPr>
          <p:cNvPr id="12" name="Text 10"/>
          <p:cNvSpPr/>
          <p:nvPr/>
        </p:nvSpPr>
        <p:spPr>
          <a:xfrm>
            <a:off x="627013" y="3022699"/>
            <a:ext cx="3726507" cy="4222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10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Forecast demand, churn, and risk with production-grade ML models</a:t>
            </a:r>
            <a:endParaRPr lang="en-US" sz="1050" dirty="0"/>
          </a:p>
        </p:txBody>
      </p:sp>
      <p:sp>
        <p:nvSpPr>
          <p:cNvPr id="13" name="Shape 11"/>
          <p:cNvSpPr/>
          <p:nvPr/>
        </p:nvSpPr>
        <p:spPr>
          <a:xfrm>
            <a:off x="4636368" y="2580233"/>
            <a:ext cx="4034730" cy="1018803"/>
          </a:xfrm>
          <a:prstGeom prst="roundRect">
            <a:avLst>
              <a:gd name="adj" fmla="val 5570"/>
            </a:avLst>
          </a:prstGeom>
          <a:solidFill>
            <a:srgbClr val="FFFFFF"/>
          </a:solidFill>
          <a:ln w="1905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 12"/>
          <p:cNvSpPr/>
          <p:nvPr/>
        </p:nvSpPr>
        <p:spPr>
          <a:xfrm>
            <a:off x="4790480" y="2734345"/>
            <a:ext cx="2372469" cy="211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Operations Intelligence</a:t>
            </a:r>
            <a:endParaRPr lang="en-US" sz="1300" dirty="0"/>
          </a:p>
        </p:txBody>
      </p:sp>
      <p:sp>
        <p:nvSpPr>
          <p:cNvPr id="15" name="Text 13"/>
          <p:cNvSpPr/>
          <p:nvPr/>
        </p:nvSpPr>
        <p:spPr>
          <a:xfrm>
            <a:off x="4790480" y="3022699"/>
            <a:ext cx="3726507" cy="4222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10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Optimize workflows and reduce manual effort with intelligent automation</a:t>
            </a:r>
            <a:endParaRPr lang="en-US" sz="1050" dirty="0"/>
          </a:p>
        </p:txBody>
      </p:sp>
      <p:sp>
        <p:nvSpPr>
          <p:cNvPr id="16" name="Shape 14"/>
          <p:cNvSpPr/>
          <p:nvPr/>
        </p:nvSpPr>
        <p:spPr>
          <a:xfrm>
            <a:off x="472901" y="3727772"/>
            <a:ext cx="4034730" cy="1018803"/>
          </a:xfrm>
          <a:prstGeom prst="roundRect">
            <a:avLst>
              <a:gd name="adj" fmla="val 5570"/>
            </a:avLst>
          </a:prstGeom>
          <a:solidFill>
            <a:srgbClr val="FFFFFF"/>
          </a:solidFill>
          <a:ln w="1905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 15"/>
          <p:cNvSpPr/>
          <p:nvPr/>
        </p:nvSpPr>
        <p:spPr>
          <a:xfrm>
            <a:off x="627013" y="3881884"/>
            <a:ext cx="2303190" cy="211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Knowledge Assistants</a:t>
            </a:r>
            <a:endParaRPr lang="en-US" sz="1300" dirty="0"/>
          </a:p>
        </p:txBody>
      </p:sp>
      <p:sp>
        <p:nvSpPr>
          <p:cNvPr id="18" name="Text 16"/>
          <p:cNvSpPr/>
          <p:nvPr/>
        </p:nvSpPr>
        <p:spPr>
          <a:xfrm>
            <a:off x="627013" y="4170238"/>
            <a:ext cx="3726507" cy="4222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10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Deploy AI-powered assistants that answer questions and retrieve context instantly</a:t>
            </a:r>
            <a:endParaRPr lang="en-US" sz="1050" dirty="0"/>
          </a:p>
        </p:txBody>
      </p:sp>
      <p:sp>
        <p:nvSpPr>
          <p:cNvPr id="19" name="Shape 17"/>
          <p:cNvSpPr/>
          <p:nvPr/>
        </p:nvSpPr>
        <p:spPr>
          <a:xfrm>
            <a:off x="4636368" y="3718980"/>
            <a:ext cx="4034730" cy="1018803"/>
          </a:xfrm>
          <a:prstGeom prst="roundRect">
            <a:avLst>
              <a:gd name="adj" fmla="val 5570"/>
            </a:avLst>
          </a:prstGeom>
          <a:solidFill>
            <a:srgbClr val="FFFFFF"/>
          </a:solidFill>
          <a:ln w="1905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0" name="Text 18"/>
          <p:cNvSpPr/>
          <p:nvPr/>
        </p:nvSpPr>
        <p:spPr>
          <a:xfrm>
            <a:off x="4790480" y="3881884"/>
            <a:ext cx="2331616" cy="211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AI Production Systems</a:t>
            </a:r>
            <a:endParaRPr lang="en-US" sz="1300" dirty="0"/>
          </a:p>
        </p:txBody>
      </p:sp>
      <p:sp>
        <p:nvSpPr>
          <p:cNvPr id="21" name="Text 19"/>
          <p:cNvSpPr/>
          <p:nvPr/>
        </p:nvSpPr>
        <p:spPr>
          <a:xfrm>
            <a:off x="4790480" y="4170238"/>
            <a:ext cx="3726507" cy="4222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10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End-to-end deployment of AI pipelines with monitoring and governance built in</a:t>
            </a:r>
            <a:endParaRPr lang="en-US" sz="105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6F1AC21-CD2A-99C4-593D-E83F7E1603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1623" y="4518695"/>
            <a:ext cx="1156677" cy="63091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49610" y="389781"/>
            <a:ext cx="3669060" cy="4014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5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How We Engage</a:t>
            </a:r>
            <a:endParaRPr lang="en-US" sz="2500" dirty="0"/>
          </a:p>
        </p:txBody>
      </p:sp>
      <p:sp>
        <p:nvSpPr>
          <p:cNvPr id="3" name="Shape 1"/>
          <p:cNvSpPr/>
          <p:nvPr/>
        </p:nvSpPr>
        <p:spPr>
          <a:xfrm>
            <a:off x="449610" y="1024086"/>
            <a:ext cx="1266155" cy="233660"/>
          </a:xfrm>
          <a:prstGeom prst="roundRect">
            <a:avLst>
              <a:gd name="adj" fmla="val 18475"/>
            </a:avLst>
          </a:prstGeom>
          <a:solidFill>
            <a:srgbClr val="DADBF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526628" y="1062558"/>
            <a:ext cx="1569318" cy="1567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8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ENGAGEMENT MODEL</a:t>
            </a:r>
            <a:endParaRPr lang="en-US" sz="800" dirty="0"/>
          </a:p>
        </p:txBody>
      </p:sp>
      <p:sp>
        <p:nvSpPr>
          <p:cNvPr id="5" name="Text 3"/>
          <p:cNvSpPr/>
          <p:nvPr/>
        </p:nvSpPr>
        <p:spPr>
          <a:xfrm>
            <a:off x="449610" y="1388715"/>
            <a:ext cx="8244780" cy="39186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1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We start lean and scale with you. Our four-stage model is designed to deliver value quickly, then deepen the partnership as results compound.</a:t>
            </a:r>
            <a:endParaRPr lang="en-US" sz="10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610" y="1911548"/>
            <a:ext cx="4122390" cy="513904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578048" y="2541836"/>
            <a:ext cx="2063130" cy="2006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Opportunity Call</a:t>
            </a:r>
            <a:endParaRPr lang="en-US" sz="1250" dirty="0"/>
          </a:p>
        </p:txBody>
      </p:sp>
      <p:sp>
        <p:nvSpPr>
          <p:cNvPr id="8" name="Text 5"/>
          <p:cNvSpPr/>
          <p:nvPr/>
        </p:nvSpPr>
        <p:spPr>
          <a:xfrm>
            <a:off x="578048" y="2812331"/>
            <a:ext cx="3865513" cy="39186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1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30-minute discovery conversation to understand your goals, data landscape, and AI readiness</a:t>
            </a:r>
            <a:endParaRPr lang="en-US" sz="100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911548"/>
            <a:ext cx="4122390" cy="513904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4700439" y="2541836"/>
            <a:ext cx="2063130" cy="2006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Audit</a:t>
            </a:r>
            <a:endParaRPr lang="en-US" sz="1250" dirty="0"/>
          </a:p>
        </p:txBody>
      </p:sp>
      <p:sp>
        <p:nvSpPr>
          <p:cNvPr id="11" name="Text 7"/>
          <p:cNvSpPr/>
          <p:nvPr/>
        </p:nvSpPr>
        <p:spPr>
          <a:xfrm>
            <a:off x="4700439" y="2812331"/>
            <a:ext cx="3865513" cy="39186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1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Assessment of your data, workflows, and AI maturity with a prioritized action plan</a:t>
            </a:r>
            <a:endParaRPr lang="en-US" sz="100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610" y="3332634"/>
            <a:ext cx="4122390" cy="513904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578048" y="3962921"/>
            <a:ext cx="2063130" cy="2006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Sprint</a:t>
            </a:r>
            <a:endParaRPr lang="en-US" sz="1250" dirty="0"/>
          </a:p>
        </p:txBody>
      </p:sp>
      <p:sp>
        <p:nvSpPr>
          <p:cNvPr id="14" name="Text 9"/>
          <p:cNvSpPr/>
          <p:nvPr/>
        </p:nvSpPr>
        <p:spPr>
          <a:xfrm>
            <a:off x="578048" y="4233416"/>
            <a:ext cx="3865513" cy="39186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1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Focused 2–4 week engagement to deliver a working prototype or quick-win use case</a:t>
            </a:r>
            <a:endParaRPr lang="en-US" sz="1000" dirty="0"/>
          </a:p>
        </p:txBody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3332634"/>
            <a:ext cx="4122390" cy="513904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4700439" y="3962921"/>
            <a:ext cx="2063130" cy="2006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Retainer</a:t>
            </a:r>
            <a:endParaRPr lang="en-US" sz="1250" dirty="0"/>
          </a:p>
        </p:txBody>
      </p:sp>
      <p:sp>
        <p:nvSpPr>
          <p:cNvPr id="17" name="Text 11"/>
          <p:cNvSpPr/>
          <p:nvPr/>
        </p:nvSpPr>
        <p:spPr>
          <a:xfrm>
            <a:off x="4700439" y="4233416"/>
            <a:ext cx="3865513" cy="39186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1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Ongoing partnership for continuous AI development, deployment, and governance</a:t>
            </a:r>
            <a:endParaRPr lang="en-US" sz="10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0F5DF71-E4A4-4ADB-3EE1-23D2CA1D06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1623" y="4518695"/>
            <a:ext cx="1156677" cy="63091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09640" y="594420"/>
            <a:ext cx="5150421" cy="4291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Let's Start the Conversation</a:t>
            </a:r>
            <a:endParaRPr lang="en-US" sz="2700" dirty="0"/>
          </a:p>
        </p:txBody>
      </p:sp>
      <p:sp>
        <p:nvSpPr>
          <p:cNvPr id="4" name="Text 1"/>
          <p:cNvSpPr/>
          <p:nvPr/>
        </p:nvSpPr>
        <p:spPr>
          <a:xfrm>
            <a:off x="3909640" y="1223070"/>
            <a:ext cx="4753719" cy="64896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1000"/>
              </a:lnSpc>
              <a:buNone/>
            </a:pPr>
            <a:r>
              <a:rPr lang="en-US" sz="10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fastest way to understand what Detariz can do for your organization is a focused, no-obligation AI &amp; Data Opportunity Call. We'll explore your challenges, identify quick wins, and outline a clear path forward.</a:t>
            </a:r>
            <a:endParaRPr lang="en-US" sz="1050" dirty="0"/>
          </a:p>
        </p:txBody>
      </p:sp>
      <p:sp>
        <p:nvSpPr>
          <p:cNvPr id="5" name="Shape 2"/>
          <p:cNvSpPr/>
          <p:nvPr/>
        </p:nvSpPr>
        <p:spPr>
          <a:xfrm>
            <a:off x="3909640" y="2021681"/>
            <a:ext cx="4753719" cy="1589484"/>
          </a:xfrm>
          <a:prstGeom prst="roundRect">
            <a:avLst>
              <a:gd name="adj" fmla="val 3629"/>
            </a:avLst>
          </a:prstGeom>
          <a:solidFill>
            <a:srgbClr val="DADBF1"/>
          </a:solidFill>
          <a:ln w="4763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Shape 3"/>
          <p:cNvSpPr/>
          <p:nvPr/>
        </p:nvSpPr>
        <p:spPr>
          <a:xfrm>
            <a:off x="3914403" y="2026444"/>
            <a:ext cx="4744194" cy="789980"/>
          </a:xfrm>
          <a:prstGeom prst="roundRect">
            <a:avLst>
              <a:gd name="adj" fmla="val 7302"/>
            </a:avLst>
          </a:prstGeom>
          <a:solidFill>
            <a:srgbClr val="DADBF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4"/>
          <p:cNvSpPr/>
          <p:nvPr/>
        </p:nvSpPr>
        <p:spPr>
          <a:xfrm>
            <a:off x="4051697" y="2163738"/>
            <a:ext cx="2173858" cy="2192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📞</a:t>
            </a:r>
            <a:r>
              <a:rPr lang="en-US" sz="13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Book a Call</a:t>
            </a:r>
            <a:endParaRPr lang="en-US" sz="1350" dirty="0"/>
          </a:p>
        </p:txBody>
      </p:sp>
      <p:sp>
        <p:nvSpPr>
          <p:cNvPr id="8" name="Text 5"/>
          <p:cNvSpPr/>
          <p:nvPr/>
        </p:nvSpPr>
        <p:spPr>
          <a:xfrm>
            <a:off x="4051697" y="2462808"/>
            <a:ext cx="4926806" cy="2163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1000"/>
              </a:lnSpc>
              <a:buNone/>
            </a:pPr>
            <a:r>
              <a:rPr lang="en-US" sz="10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Schedule your AI &amp; Data Opportunity Call with a Detariz expert</a:t>
            </a:r>
            <a:endParaRPr lang="en-US" sz="1050" dirty="0"/>
          </a:p>
        </p:txBody>
      </p:sp>
      <p:sp>
        <p:nvSpPr>
          <p:cNvPr id="9" name="Shape 6"/>
          <p:cNvSpPr/>
          <p:nvPr/>
        </p:nvSpPr>
        <p:spPr>
          <a:xfrm>
            <a:off x="3914403" y="2816423"/>
            <a:ext cx="4744194" cy="789980"/>
          </a:xfrm>
          <a:prstGeom prst="rect">
            <a:avLst/>
          </a:prstGeom>
          <a:solidFill>
            <a:srgbClr val="DADBF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Shape 7"/>
          <p:cNvSpPr/>
          <p:nvPr/>
        </p:nvSpPr>
        <p:spPr>
          <a:xfrm>
            <a:off x="3914403" y="2816423"/>
            <a:ext cx="4744194" cy="19050"/>
          </a:xfrm>
          <a:prstGeom prst="roundRect">
            <a:avLst>
              <a:gd name="adj" fmla="val 302790"/>
            </a:avLst>
          </a:prstGeom>
          <a:solidFill>
            <a:srgbClr val="C0C1D7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4051697" y="2953717"/>
            <a:ext cx="2180853" cy="2192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📄</a:t>
            </a:r>
            <a:r>
              <a:rPr lang="en-US" sz="13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Request the Deck</a:t>
            </a:r>
            <a:endParaRPr lang="en-US" sz="1350" dirty="0"/>
          </a:p>
        </p:txBody>
      </p:sp>
      <p:sp>
        <p:nvSpPr>
          <p:cNvPr id="12" name="Text 9"/>
          <p:cNvSpPr/>
          <p:nvPr/>
        </p:nvSpPr>
        <p:spPr>
          <a:xfrm>
            <a:off x="4051697" y="3252788"/>
            <a:ext cx="4926806" cy="2163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1000"/>
              </a:lnSpc>
              <a:buNone/>
            </a:pPr>
            <a:r>
              <a:rPr lang="en-US" sz="10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Download or request our full Capability Deck for your team</a:t>
            </a:r>
            <a:endParaRPr lang="en-US" sz="1050" dirty="0"/>
          </a:p>
        </p:txBody>
      </p:sp>
      <p:sp>
        <p:nvSpPr>
          <p:cNvPr id="13" name="Shape 10"/>
          <p:cNvSpPr/>
          <p:nvPr/>
        </p:nvSpPr>
        <p:spPr>
          <a:xfrm>
            <a:off x="3909640" y="3760812"/>
            <a:ext cx="4753719" cy="788268"/>
          </a:xfrm>
          <a:prstGeom prst="roundRect">
            <a:avLst>
              <a:gd name="adj" fmla="val 7317"/>
            </a:avLst>
          </a:prstGeom>
          <a:solidFill>
            <a:srgbClr val="B6D6FC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6934" y="3969395"/>
            <a:ext cx="171599" cy="137294"/>
          </a:xfrm>
          <a:prstGeom prst="rect">
            <a:avLst/>
          </a:prstGeom>
        </p:spPr>
      </p:pic>
      <p:sp>
        <p:nvSpPr>
          <p:cNvPr id="15" name="Text 11"/>
          <p:cNvSpPr/>
          <p:nvPr/>
        </p:nvSpPr>
        <p:spPr>
          <a:xfrm>
            <a:off x="4355827" y="3928095"/>
            <a:ext cx="4170238" cy="43264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1000"/>
              </a:lnSpc>
              <a:buNone/>
            </a:pPr>
            <a:r>
              <a:rPr lang="en-US" sz="1050" b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Ready to move AI from pilot to production?</a:t>
            </a:r>
            <a:r>
              <a:rPr lang="en-US" sz="105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Reach out today and let's map your path from data to decisions to production.</a:t>
            </a:r>
            <a:endParaRPr lang="en-US" sz="105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58B8DC2-BF9C-443E-8A57-7AB3053C5E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1623" y="4571447"/>
            <a:ext cx="1156677" cy="63091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cc3e0318-63c1-45dd-9232-f9864d8b26ea}" enabled="1" method="Standard" siteId="{1da47e42-5464-4247-8c95-25fd6489c31c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589</Words>
  <Application>Microsoft Macintosh PowerPoint</Application>
  <PresentationFormat>On-screen Show (16:9)</PresentationFormat>
  <Paragraphs>74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Inter Bold</vt:lpstr>
      <vt:lpstr>Inter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Hemant Krishnakumar</cp:lastModifiedBy>
  <cp:revision>2</cp:revision>
  <dcterms:created xsi:type="dcterms:W3CDTF">2026-05-19T07:43:11Z</dcterms:created>
  <dcterms:modified xsi:type="dcterms:W3CDTF">2026-05-19T07:46:03Z</dcterms:modified>
</cp:coreProperties>
</file>